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1" roundtripDataSignature="AMtx7mhzLdcgRaQTMJDStVHE6Y6CX4mDZ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png>
</file>

<file path=ppt/media/image12.png>
</file>

<file path=ppt/media/image13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A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b5cf3f611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b5cf3f611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7b5cf3f611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b5cf3f61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b5cf3f61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7b5cf3f611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b5cf3f611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7b5cf3f611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7b5cf3f611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b5cf3f611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b5cf3f611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7b5cf3f611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b5cf3f611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b5cf3f611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7b5cf3f611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b5cf3f611_1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b5cf3f611_1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7b5cf3f611_1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bf7a7429c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bf7a7429c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6bf7a7429c_0_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bf7a7429c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6bf7a7429c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b5cf3f611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b5cf3f611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7b5cf3f611_1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b5cf3f611_1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b5cf3f611_1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7b5cf3f611_1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showMasterSp="0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0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0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10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" type="subTitle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" name="Google Shape;23;p10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cxnSp>
        <p:nvCxnSpPr>
          <p:cNvPr id="26" name="Google Shape;26;p10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showMasterSp="0" type="vertTitleAndTx">
  <p:cSld name="VERTICAL_TITLE_AND_VERTICAL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0"/>
          <p:cNvSpPr txBox="1"/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showMasterSp="0" type="objTx">
  <p:cSld name="OBJECT_WITH_CAPTIO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11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11"/>
          <p:cNvSpPr txBox="1"/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" type="body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2" type="body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3" name="Google Shape;33;p11"/>
          <p:cNvSpPr txBox="1"/>
          <p:nvPr>
            <p:ph idx="10" type="dt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1" type="ftr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" type="body"/>
          </p:nvPr>
        </p:nvSpPr>
        <p:spPr>
          <a:xfrm>
            <a:off x="1097280" y="1845734"/>
            <a:ext cx="4937760" cy="4023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9" name="Google Shape;39;p12"/>
          <p:cNvSpPr txBox="1"/>
          <p:nvPr>
            <p:ph idx="2" type="body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showMasterSp="0" type="secHead">
  <p:cSld name="SECTION_HEADER">
    <p:bg>
      <p:bgPr>
        <a:solidFill>
          <a:schemeClr val="lt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4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" type="body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cxnSp>
        <p:nvCxnSpPr>
          <p:cNvPr id="57" name="Google Shape;57;p14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5"/>
          <p:cNvSpPr txBox="1"/>
          <p:nvPr>
            <p:ph idx="2" type="body"/>
          </p:nvPr>
        </p:nvSpPr>
        <p:spPr>
          <a:xfrm>
            <a:off x="1097280" y="2582335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3" type="body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15"/>
          <p:cNvSpPr txBox="1"/>
          <p:nvPr>
            <p:ph idx="4" type="body"/>
          </p:nvPr>
        </p:nvSpPr>
        <p:spPr>
          <a:xfrm>
            <a:off x="6217920" y="2582334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showMasterSp="0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showMasterSp="0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/>
          <p:nvPr>
            <p:ph idx="2" type="pic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anchorCtr="0" anchor="t" bIns="45700" lIns="457200" spcFirstLastPara="1" rIns="0" wrap="square" tIns="4572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b="0" i="0" sz="3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4" name="Google Shape;84;p18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9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i="0" sz="4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9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9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  <p:cxnSp>
        <p:nvCxnSpPr>
          <p:cNvPr id="17" name="Google Shape;17;p9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</a:pPr>
            <a:r>
              <a:rPr lang="es-AR"/>
              <a:t>SIMULACIÓN DE CONTAGIO EN HOSPITALES</a:t>
            </a:r>
            <a:endParaRPr/>
          </a:p>
        </p:txBody>
      </p:sp>
      <p:sp>
        <p:nvSpPr>
          <p:cNvPr id="106" name="Google Shape;106;p1"/>
          <p:cNvSpPr txBox="1"/>
          <p:nvPr>
            <p:ph idx="1" type="subTitle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AR"/>
              <a:t>SIMULACIÓN BASADA EN AGENTES UTILIZANDO EL FRAMEWORK REPAST HPC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b5cf3f611_0_31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Zona de Amortiguación</a:t>
            </a:r>
            <a:endParaRPr/>
          </a:p>
        </p:txBody>
      </p:sp>
      <p:pic>
        <p:nvPicPr>
          <p:cNvPr id="174" name="Google Shape;174;g7b5cf3f611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7792" y="1929825"/>
            <a:ext cx="3857883" cy="40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7b5cf3f611_0_31"/>
          <p:cNvSpPr txBox="1"/>
          <p:nvPr>
            <p:ph idx="1" type="body"/>
          </p:nvPr>
        </p:nvSpPr>
        <p:spPr>
          <a:xfrm>
            <a:off x="1097278" y="1845725"/>
            <a:ext cx="4771800" cy="40233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AR" sz="2400"/>
              <a:t>Para que esta partición sea invisible a las interacciones entre agentes, Repast HPC copia los agentes cercanos a los bordes en los procesos adyacentes.</a:t>
            </a:r>
            <a:endParaRPr sz="2400"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None/>
            </a:pPr>
            <a:br>
              <a:rPr lang="es-AR" sz="2400"/>
            </a:br>
            <a:r>
              <a:rPr lang="es-AR" sz="2400"/>
              <a:t>Es una copia de solo lectura, una modificación en este agente no se propaga al agente original.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g7b5cf3f611_0_0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9675" y="809550"/>
            <a:ext cx="8472651" cy="52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g7b5cf3f611_0_11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9750" y="778663"/>
            <a:ext cx="8572500" cy="5300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g7b5cf3f611_0_19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9750" y="778663"/>
            <a:ext cx="8572500" cy="5300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7b5cf3f611_1_0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275" y="292375"/>
            <a:ext cx="9495450" cy="587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AR"/>
              <a:t>Repast for High Performance Computing: conclusión</a:t>
            </a:r>
            <a:endParaRPr/>
          </a:p>
        </p:txBody>
      </p:sp>
      <p:sp>
        <p:nvSpPr>
          <p:cNvPr id="205" name="Google Shape;205;p8"/>
          <p:cNvSpPr txBox="1"/>
          <p:nvPr>
            <p:ph idx="1" type="body"/>
          </p:nvPr>
        </p:nvSpPr>
        <p:spPr>
          <a:xfrm>
            <a:off x="1097280" y="1845734"/>
            <a:ext cx="4937760" cy="40233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-342900" lvl="0" marL="43146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s-AR"/>
              <a:t>Altamente escalable</a:t>
            </a:r>
            <a:endParaRPr/>
          </a:p>
          <a:p>
            <a:pPr indent="-342900" lvl="0" marL="43146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s-AR"/>
              <a:t>Incluye clases similares a ReLogo</a:t>
            </a:r>
            <a:endParaRPr/>
          </a:p>
          <a:p>
            <a:pPr indent="-342900" lvl="0" marL="431459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s-AR"/>
              <a:t>Lenguaje de propósito general</a:t>
            </a:r>
            <a:endParaRPr/>
          </a:p>
          <a:p>
            <a:pPr indent="-330200" lvl="0" marL="431459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r>
              <a:rPr lang="es-AR"/>
              <a:t>Brinda soporte para proyecciones espaciales y lógicas</a:t>
            </a:r>
            <a:endParaRPr/>
          </a:p>
          <a:p>
            <a:pPr indent="-330200" lvl="0" marL="431459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r>
              <a:rPr lang="es-AR"/>
              <a:t>Ideal para simulaciones con muchos agentes y relaciones espacialmente cercanas</a:t>
            </a:r>
            <a:endParaRPr/>
          </a:p>
        </p:txBody>
      </p:sp>
      <p:pic>
        <p:nvPicPr>
          <p:cNvPr id="206" name="Google Shape;206;p8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238" y="2248965"/>
            <a:ext cx="4937125" cy="3217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b5cf3f611_1_26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Repast for High Performance Computing: conclusión</a:t>
            </a:r>
            <a:endParaRPr/>
          </a:p>
        </p:txBody>
      </p:sp>
      <p:sp>
        <p:nvSpPr>
          <p:cNvPr id="213" name="Google Shape;213;g7b5cf3f611_1_26"/>
          <p:cNvSpPr txBox="1"/>
          <p:nvPr>
            <p:ph idx="1" type="body"/>
          </p:nvPr>
        </p:nvSpPr>
        <p:spPr>
          <a:xfrm>
            <a:off x="1097270" y="1845725"/>
            <a:ext cx="100584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-342900" lvl="0" marL="431459" rtl="0" algn="l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s-AR"/>
              <a:t>Información dispersa, no documentada, desactualizada</a:t>
            </a:r>
            <a:endParaRPr/>
          </a:p>
          <a:p>
            <a:pPr indent="-342900" lvl="0" marL="431459" rtl="0" algn="l">
              <a:spcBef>
                <a:spcPts val="1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s-AR"/>
              <a:t>Poca actividad (dos commits en 2019)</a:t>
            </a:r>
            <a:endParaRPr/>
          </a:p>
          <a:p>
            <a:pPr indent="-342900" lvl="0" marL="431459" rtl="0" algn="l">
              <a:spcBef>
                <a:spcPts val="1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s-AR"/>
              <a:t>El código fuente no compila</a:t>
            </a:r>
            <a:endParaRPr/>
          </a:p>
          <a:p>
            <a:pPr indent="-342900" lvl="0" marL="431459" rtl="0" algn="l">
              <a:spcBef>
                <a:spcPts val="14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s-AR"/>
              <a:t>Código C++ antiguo</a:t>
            </a:r>
            <a:endParaRPr/>
          </a:p>
          <a:p>
            <a:pPr indent="-330200" lvl="0" marL="431459" rtl="0" algn="l"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r>
              <a:rPr lang="es-AR"/>
              <a:t>Funciona solo con una combinación específica de versiones de librerías, algunas del año 2015/6</a:t>
            </a:r>
            <a:endParaRPr/>
          </a:p>
          <a:p>
            <a:pPr indent="-330200" lvl="0" marL="431459" rtl="0" algn="l"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r>
              <a:rPr lang="es-AR"/>
              <a:t>"Probado en clusters del TOP500", fue probado en los clusters propios del instituto donde fue desarrollado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951" l="0" r="22869" t="0"/>
          <a:stretch/>
        </p:blipFill>
        <p:spPr>
          <a:xfrm>
            <a:off x="4099591" y="0"/>
            <a:ext cx="809240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"/>
          <p:cNvSpPr txBox="1"/>
          <p:nvPr>
            <p:ph type="title"/>
          </p:nvPr>
        </p:nvSpPr>
        <p:spPr>
          <a:xfrm>
            <a:off x="457200" y="594359"/>
            <a:ext cx="3429000" cy="24871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es-AR" sz="4000"/>
              <a:t>OBJETIVO DE LA SIMULACIÓN</a:t>
            </a:r>
            <a:endParaRPr/>
          </a:p>
        </p:txBody>
      </p:sp>
      <p:sp>
        <p:nvSpPr>
          <p:cNvPr id="114" name="Google Shape;114;p2"/>
          <p:cNvSpPr txBox="1"/>
          <p:nvPr>
            <p:ph idx="2" type="body"/>
          </p:nvPr>
        </p:nvSpPr>
        <p:spPr>
          <a:xfrm>
            <a:off x="457200" y="3191256"/>
            <a:ext cx="3429000" cy="31139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AR" sz="1600"/>
              <a:t>Observar el contagio de gripe en guardias hospitalarias, en épocas con alta tasa de transmisión del virus.</a:t>
            </a:r>
            <a:endParaRPr/>
          </a:p>
          <a:p>
            <a:pPr indent="-285750" lvl="0" marL="285750" rtl="0" algn="just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s-AR" sz="1600"/>
              <a:t>Extraer información tal cómo la probabilidad de contraer una enfermedad intrahospitalaria.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 txBox="1"/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</a:pPr>
            <a:r>
              <a:rPr b="1" lang="es-AR"/>
              <a:t>AGENTES</a:t>
            </a:r>
            <a:endParaRPr/>
          </a:p>
        </p:txBody>
      </p:sp>
      <p:sp>
        <p:nvSpPr>
          <p:cNvPr id="121" name="Google Shape;121;p3"/>
          <p:cNvSpPr txBox="1"/>
          <p:nvPr>
            <p:ph idx="2" type="body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s-AR" sz="2800">
                <a:latin typeface="Calibri"/>
                <a:ea typeface="Calibri"/>
                <a:cs typeface="Calibri"/>
                <a:sym typeface="Calibri"/>
              </a:rPr>
              <a:t>Médicos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s-AR" sz="2800">
                <a:latin typeface="Calibri"/>
                <a:ea typeface="Calibri"/>
                <a:cs typeface="Calibri"/>
                <a:sym typeface="Calibri"/>
              </a:rPr>
              <a:t>Pacientes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s-AR" sz="2800">
                <a:latin typeface="Calibri"/>
                <a:ea typeface="Calibri"/>
                <a:cs typeface="Calibri"/>
                <a:sym typeface="Calibri"/>
              </a:rPr>
              <a:t>Objetos</a:t>
            </a:r>
            <a:endParaRPr/>
          </a:p>
        </p:txBody>
      </p:sp>
      <p:pic>
        <p:nvPicPr>
          <p:cNvPr id="122" name="Google Shape;122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12520" r="10493" t="1952"/>
          <a:stretch/>
        </p:blipFill>
        <p:spPr>
          <a:xfrm>
            <a:off x="4105655" y="-1"/>
            <a:ext cx="8077201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bf7a7429c_0_29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Reenfoque de la simulación</a:t>
            </a:r>
            <a:endParaRPr/>
          </a:p>
        </p:txBody>
      </p:sp>
      <p:sp>
        <p:nvSpPr>
          <p:cNvPr id="129" name="Google Shape;129;g6bf7a7429c_0_29"/>
          <p:cNvSpPr txBox="1"/>
          <p:nvPr>
            <p:ph idx="1" type="body"/>
          </p:nvPr>
        </p:nvSpPr>
        <p:spPr>
          <a:xfrm>
            <a:off x="1097270" y="1845725"/>
            <a:ext cx="100584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-4191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Char char="●"/>
            </a:pPr>
            <a:r>
              <a:rPr lang="es-AR" sz="3000"/>
              <a:t>Dada la complejidad de Repast HPC y el tiempo disponible se optó por priorizar el paralelismo frente a la obtención de resultados de salud</a:t>
            </a:r>
            <a:endParaRPr sz="3000"/>
          </a:p>
          <a:p>
            <a:pPr indent="-4191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Char char="●"/>
            </a:pPr>
            <a:r>
              <a:rPr lang="es-AR" sz="3000"/>
              <a:t>Solo se mantuvo la lógico de transmisión, el movimiento es aleatorio en un mapa abierto. </a:t>
            </a:r>
            <a:endParaRPr sz="3000"/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AR"/>
              <a:t>Lógica de Transmisión</a:t>
            </a:r>
            <a:endParaRPr/>
          </a:p>
        </p:txBody>
      </p:sp>
      <p:sp>
        <p:nvSpPr>
          <p:cNvPr id="135" name="Google Shape;135;p6"/>
          <p:cNvSpPr txBox="1"/>
          <p:nvPr>
            <p:ph idx="1" type="body"/>
          </p:nvPr>
        </p:nvSpPr>
        <p:spPr>
          <a:xfrm>
            <a:off x="1097270" y="1845725"/>
            <a:ext cx="100584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4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s-AR" sz="2400"/>
              <a:t>Se optó por agregar un grado más de complejidad a la infección, tiene en cuenta dos factores:</a:t>
            </a:r>
            <a:endParaRPr sz="24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AR" sz="2400"/>
              <a:t>Nivel de </a:t>
            </a:r>
            <a:r>
              <a:rPr lang="es-AR" sz="2400"/>
              <a:t>enfermedad del portador</a:t>
            </a:r>
            <a:endParaRPr sz="2400"/>
          </a:p>
          <a:p>
            <a:pPr indent="-381000" lvl="0" marL="4572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s-AR" sz="2400"/>
              <a:t>Calidad del sistema inmunológico de la persona sana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AR"/>
              <a:t>Mapa</a:t>
            </a:r>
            <a:endParaRPr/>
          </a:p>
        </p:txBody>
      </p:sp>
      <p:sp>
        <p:nvSpPr>
          <p:cNvPr id="141" name="Google Shape;141;p7"/>
          <p:cNvSpPr txBox="1"/>
          <p:nvPr>
            <p:ph idx="1" type="body"/>
          </p:nvPr>
        </p:nvSpPr>
        <p:spPr>
          <a:xfrm>
            <a:off x="1097280" y="1845734"/>
            <a:ext cx="4937760" cy="40233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s-AR"/>
              <a:t>Se eligió un mapa trivial, con paredes solo en los bordes, donde los agentes se mueven libremente.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s-AR"/>
              <a:t>La gráfica se genera solamente para verificar que el modelo funciona y los mapas son los deseados. Por ejemplo un mapa de 50x50 con 500 agentes.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142" name="Google Shape;142;p7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4000" y="1742650"/>
            <a:ext cx="4126200" cy="41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bf7a7429c_2_0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s-AR"/>
              <a:t>Información Generada</a:t>
            </a:r>
            <a:endParaRPr/>
          </a:p>
        </p:txBody>
      </p:sp>
      <p:sp>
        <p:nvSpPr>
          <p:cNvPr id="148" name="Google Shape;148;g6bf7a7429c_2_0"/>
          <p:cNvSpPr txBox="1"/>
          <p:nvPr>
            <p:ph idx="1" type="body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149" name="Google Shape;149;g6bf7a7429c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276" y="2278700"/>
            <a:ext cx="4460450" cy="315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6bf7a7429c_2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3475" y="1845725"/>
            <a:ext cx="3929925" cy="3929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g6bf7a7429c_2_0"/>
          <p:cNvCxnSpPr/>
          <p:nvPr/>
        </p:nvCxnSpPr>
        <p:spPr>
          <a:xfrm>
            <a:off x="5074376" y="3856625"/>
            <a:ext cx="1077900" cy="15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b5cf3f611_1_12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Rendimiento</a:t>
            </a:r>
            <a:endParaRPr/>
          </a:p>
        </p:txBody>
      </p:sp>
      <p:sp>
        <p:nvSpPr>
          <p:cNvPr id="158" name="Google Shape;158;g7b5cf3f611_1_12"/>
          <p:cNvSpPr txBox="1"/>
          <p:nvPr>
            <p:ph idx="1" type="body"/>
          </p:nvPr>
        </p:nvSpPr>
        <p:spPr>
          <a:xfrm>
            <a:off x="1097278" y="1845725"/>
            <a:ext cx="48276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-3810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s-AR" sz="2400"/>
              <a:t>Repast permite generar una representación física bidimensional</a:t>
            </a:r>
            <a:endParaRPr sz="2400"/>
          </a:p>
          <a:p>
            <a:pPr indent="-3810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s-AR" sz="2400"/>
              <a:t>Repartiendo el procesamiento de la misma entre varios procesos independientes</a:t>
            </a:r>
            <a:endParaRPr sz="2400"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59" name="Google Shape;159;g7b5cf3f611_1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8525" y="1917775"/>
            <a:ext cx="4564451" cy="41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b5cf3f611_1_19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Zona de amortiguación</a:t>
            </a:r>
            <a:endParaRPr/>
          </a:p>
        </p:txBody>
      </p:sp>
      <p:sp>
        <p:nvSpPr>
          <p:cNvPr id="166" name="Google Shape;166;g7b5cf3f611_1_19"/>
          <p:cNvSpPr txBox="1"/>
          <p:nvPr>
            <p:ph idx="1" type="body"/>
          </p:nvPr>
        </p:nvSpPr>
        <p:spPr>
          <a:xfrm>
            <a:off x="1097278" y="1845725"/>
            <a:ext cx="4771800" cy="40233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AR" sz="2400"/>
              <a:t>Al ser procesos en memoria distribuida, cada proceso tiene, en principio, solo la información generada por él mismo. En nuestro caso, los agentes pertenecientes a su porción del mapa.</a:t>
            </a:r>
            <a:endParaRPr sz="2400"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rPr lang="es-AR" sz="2400"/>
              <a:t>Si un agente se mueve fuera de la cuadrícula de un proceso, es movido a el proceso correspondiente.</a:t>
            </a:r>
            <a:endParaRPr sz="2400"/>
          </a:p>
        </p:txBody>
      </p:sp>
      <p:pic>
        <p:nvPicPr>
          <p:cNvPr id="167" name="Google Shape;167;g7b5cf3f611_1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2700" y="1867750"/>
            <a:ext cx="4296349" cy="400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trospección">
  <a:themeElements>
    <a:clrScheme name="Retrospección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2019-09-28T20:49:53Z</dcterms:created>
  <dc:creator>Cristian</dc:creator>
</cp:coreProperties>
</file>